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56643-8985-8B6C-B01D-C0E288D0FFF8}" v="81" dt="2025-12-10T14:02:07.870"/>
    <p1510:client id="{0FCD8598-2BE8-E3A0-2488-F7A549753D05}" v="17" dt="2025-12-10T22:05:50.833"/>
    <p1510:client id="{2A7D1CD0-107B-72CC-5895-CEE42BF4D5BB}" v="146" dt="2025-12-10T11:43:11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9"/>
  </p:normalViewPr>
  <p:slideViewPr>
    <p:cSldViewPr snapToGrid="0">
      <p:cViewPr varScale="1">
        <p:scale>
          <a:sx n="112" d="100"/>
          <a:sy n="112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4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0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3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0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5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24" r:id="rId4"/>
    <p:sldLayoutId id="2147483725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ocial.amsterdam.nl/@OpenStad_HV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21245A-B93D-45A8-B0FA-EC2AEE26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Gemeente Amsterdam (@GemeenteAmsterdam@mastodon.nl) - Mastodon.nl door  Stichting Activityclub">
            <a:extLst>
              <a:ext uri="{FF2B5EF4-FFF2-40B4-BE49-F238E27FC236}">
                <a16:creationId xmlns:a16="http://schemas.microsoft.com/office/drawing/2014/main" id="{85189EC3-AE2F-EAC4-0F40-2EE3E44C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232" b="21519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60A95D1-194E-4E4E-8C67-30F91F8E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8521995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4900" y="871538"/>
            <a:ext cx="6515100" cy="3202921"/>
          </a:xfrm>
        </p:spPr>
        <p:txBody>
          <a:bodyPr>
            <a:normAutofit/>
          </a:bodyPr>
          <a:lstStyle/>
          <a:p>
            <a:pPr algn="l"/>
            <a:r>
              <a:rPr lang="de-DE" b="1" i="0">
                <a:solidFill>
                  <a:srgbClr val="FFFFFF"/>
                </a:solidFill>
                <a:latin typeface="Aptos Display"/>
              </a:rPr>
              <a:t>Prototype Mastodon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04900" y="4464424"/>
            <a:ext cx="5208493" cy="105783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de-DE">
                <a:solidFill>
                  <a:srgbClr val="FFFFFF"/>
                </a:solidFill>
                <a:latin typeface="Aptos Display"/>
              </a:rPr>
              <a:t>Digitale Hub</a:t>
            </a:r>
          </a:p>
          <a:p>
            <a:pPr algn="l"/>
            <a:r>
              <a:rPr lang="de-DE">
                <a:solidFill>
                  <a:srgbClr val="FFFFFF"/>
                </a:solidFill>
                <a:latin typeface="Aptos Display"/>
              </a:rPr>
              <a:t>Lars, Bahadir en Jegor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C0A835-9AC9-4D0F-A529-BE4789E12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39206" y="3065930"/>
            <a:ext cx="2852793" cy="37977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F67ECC-797A-4CA0-87E3-360466498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172700" y="0"/>
            <a:ext cx="1358310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 descr="HvA logo - Zakelijk Schrijven">
            <a:extLst>
              <a:ext uri="{FF2B5EF4-FFF2-40B4-BE49-F238E27FC236}">
                <a16:creationId xmlns:a16="http://schemas.microsoft.com/office/drawing/2014/main" id="{D2007EF1-6F1A-B2AC-2431-73F10BE56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885" y="-4688"/>
            <a:ext cx="2743198" cy="13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416CD6-03B9-37BD-B8B7-068C9097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nl-NL" sz="3400" b="1" i="0">
                <a:latin typeface="Aptos Display"/>
              </a:rPr>
              <a:t>Ons Idee:</a:t>
            </a:r>
            <a:br>
              <a:rPr lang="nl-NL" sz="3400" b="1" i="0">
                <a:latin typeface="Aptos Display"/>
              </a:rPr>
            </a:br>
            <a:r>
              <a:rPr lang="nl-NL" sz="3400" b="1" i="0">
                <a:latin typeface="Aptos Display"/>
              </a:rPr>
              <a:t>Interactieve </a:t>
            </a:r>
            <a:r>
              <a:rPr lang="nl-NL" sz="3400" b="1" i="0" err="1">
                <a:latin typeface="Aptos Display"/>
              </a:rPr>
              <a:t>mastodon</a:t>
            </a:r>
            <a:r>
              <a:rPr lang="nl-NL" sz="3400" b="1" i="0">
                <a:latin typeface="Aptos Display"/>
              </a:rPr>
              <a:t> hub</a:t>
            </a:r>
          </a:p>
        </p:txBody>
      </p:sp>
      <p:pic>
        <p:nvPicPr>
          <p:cNvPr id="5" name="Afbeelding 4" descr="Afbeelding met tekst, schermopname, Website, Webpagina&#10;&#10;Door AI gegenereerde inhoud is mogelijk onjuist.">
            <a:extLst>
              <a:ext uri="{FF2B5EF4-FFF2-40B4-BE49-F238E27FC236}">
                <a16:creationId xmlns:a16="http://schemas.microsoft.com/office/drawing/2014/main" id="{231590A5-FFD0-24F3-8679-C35FB1F9C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35" r="35107" b="-1"/>
          <a:stretch>
            <a:fillRect/>
          </a:stretch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E9A5BA-7BDD-CF35-19C7-546BEE0E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l-NL" sz="2200">
                <a:highlight>
                  <a:srgbClr val="FFFFFF"/>
                </a:highlight>
                <a:latin typeface="Aptos Display"/>
              </a:rPr>
              <a:t>I</a:t>
            </a:r>
            <a:r>
              <a:rPr lang="nl-NL" sz="2200" b="1">
                <a:highlight>
                  <a:srgbClr val="FFFFFF"/>
                </a:highlight>
                <a:latin typeface="Aptos Display"/>
              </a:rPr>
              <a:t>nteractief </a:t>
            </a:r>
            <a:r>
              <a:rPr lang="nl-NL" sz="2200" b="1" err="1">
                <a:highlight>
                  <a:srgbClr val="FFFFFF"/>
                </a:highlight>
                <a:latin typeface="Aptos Display"/>
              </a:rPr>
              <a:t>Mastodon</a:t>
            </a:r>
            <a:r>
              <a:rPr lang="nl-NL" sz="2200" b="1">
                <a:highlight>
                  <a:srgbClr val="FFFFFF"/>
                </a:highlight>
                <a:latin typeface="Aptos Display"/>
              </a:rPr>
              <a:t>-kanaal</a:t>
            </a:r>
            <a:r>
              <a:rPr lang="nl-NL" sz="2200">
                <a:highlight>
                  <a:srgbClr val="FFFFFF"/>
                </a:highlight>
                <a:latin typeface="Aptos Display"/>
              </a:rPr>
              <a:t> voor de Gemeente Amsterdam, waarin inwoners:</a:t>
            </a:r>
            <a:endParaRPr lang="nl-NL" sz="2200">
              <a:latin typeface="Aptos Display"/>
            </a:endParaRPr>
          </a:p>
          <a:p>
            <a:r>
              <a:rPr lang="nl-NL" sz="2200">
                <a:highlight>
                  <a:srgbClr val="FFFFFF"/>
                </a:highlight>
                <a:latin typeface="Aptos Display"/>
              </a:rPr>
              <a:t>laagdrempelig klachten en signalen kunnen delen,</a:t>
            </a:r>
          </a:p>
          <a:p>
            <a:r>
              <a:rPr lang="nl-NL" sz="2200">
                <a:highlight>
                  <a:srgbClr val="FFFFFF"/>
                </a:highlight>
                <a:latin typeface="Aptos Display"/>
              </a:rPr>
              <a:t>kunnen meepraten over thema’s in de stad,</a:t>
            </a:r>
          </a:p>
          <a:p>
            <a:r>
              <a:rPr lang="nl-NL" sz="2200">
                <a:highlight>
                  <a:srgbClr val="FFFFFF"/>
                </a:highlight>
                <a:latin typeface="Aptos Display"/>
              </a:rPr>
              <a:t>actief worden uitgenodigd tot dialoog met de gemeente (vragen, polls, discussies).</a:t>
            </a:r>
          </a:p>
          <a:p>
            <a:r>
              <a:rPr lang="nl-NL" sz="2200">
                <a:highlight>
                  <a:srgbClr val="FFFFFF"/>
                </a:highlight>
                <a:latin typeface="Aptos Display"/>
              </a:rPr>
              <a:t>Het gaat dus niet alleen om zenden, maar juist om </a:t>
            </a:r>
            <a:r>
              <a:rPr lang="nl-NL" sz="2200" b="1">
                <a:highlight>
                  <a:srgbClr val="FFFFFF"/>
                </a:highlight>
                <a:latin typeface="Aptos Display"/>
              </a:rPr>
              <a:t>tweerichtingsverkeer</a:t>
            </a:r>
            <a:r>
              <a:rPr lang="nl-NL" sz="2200">
                <a:highlight>
                  <a:srgbClr val="FFFFFF"/>
                </a:highlight>
                <a:latin typeface="Aptos Display"/>
              </a:rPr>
              <a:t>: de gemeente luistert, reageert en maakt zichtbaar wat er met input gebeurt.</a:t>
            </a:r>
          </a:p>
          <a:p>
            <a:pPr marL="0" indent="0">
              <a:buNone/>
            </a:pPr>
            <a:endParaRPr lang="nl-NL" sz="2200">
              <a:latin typeface="Aptos Display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4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829807-7791-462F-8C59-969B0EC71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FBC642-C0CD-50B9-2BA2-57FD79F0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906" y="533401"/>
            <a:ext cx="6427694" cy="1380744"/>
          </a:xfrm>
        </p:spPr>
        <p:txBody>
          <a:bodyPr>
            <a:normAutofit/>
          </a:bodyPr>
          <a:lstStyle/>
          <a:p>
            <a:r>
              <a:rPr lang="nl-NL" b="1" i="0">
                <a:latin typeface="Aptos Display"/>
              </a:rPr>
              <a:t>Hoe werkt ons idee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A3035-A8EE-39BE-9951-B0DD2C56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839" y="966712"/>
            <a:ext cx="6481170" cy="53578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b="1" err="1">
                <a:highlight>
                  <a:srgbClr val="FFFFFF"/>
                </a:highlight>
                <a:latin typeface="Aptos Display"/>
              </a:rPr>
              <a:t>Wekelijkse</a:t>
            </a:r>
            <a:r>
              <a:rPr lang="en-US" sz="1500" b="1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b="1" err="1">
                <a:highlight>
                  <a:srgbClr val="FFFFFF"/>
                </a:highlight>
                <a:latin typeface="Aptos Display"/>
              </a:rPr>
              <a:t>vragen</a:t>
            </a:r>
            <a:r>
              <a:rPr lang="en-US" sz="1500" b="1">
                <a:highlight>
                  <a:srgbClr val="FFFFFF"/>
                </a:highlight>
                <a:latin typeface="Aptos Display"/>
              </a:rPr>
              <a:t> &amp; </a:t>
            </a:r>
            <a:r>
              <a:rPr lang="en-US" sz="1500" b="1" err="1">
                <a:highlight>
                  <a:srgbClr val="FFFFFF"/>
                </a:highlight>
                <a:latin typeface="Aptos Display"/>
              </a:rPr>
              <a:t>discussies</a:t>
            </a:r>
            <a:endParaRPr lang="en-US" sz="1500">
              <a:highlight>
                <a:srgbClr val="FFFFFF"/>
              </a:highlight>
              <a:latin typeface="Aptos Display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>
                <a:highlight>
                  <a:srgbClr val="FFFFFF"/>
                </a:highlight>
                <a:latin typeface="Aptos Display"/>
              </a:rPr>
              <a:t>Korte,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duidelijke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vraag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over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een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thema (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bijv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.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publieke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waarden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, open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technologie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>
                <a:highlight>
                  <a:srgbClr val="FFFFFF"/>
                </a:highlight>
                <a:latin typeface="Aptos Display"/>
              </a:rPr>
              <a:t>Doel: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reacties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uitlokken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van innovators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en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experts</a:t>
            </a:r>
          </a:p>
          <a:p>
            <a:pPr marL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b="1">
                <a:highlight>
                  <a:srgbClr val="FFFFFF"/>
                </a:highlight>
                <a:latin typeface="Aptos Display"/>
              </a:rPr>
              <a:t>Korte Q&amp;A / AMA met </a:t>
            </a:r>
            <a:r>
              <a:rPr lang="en-US" sz="1500" b="1" err="1">
                <a:highlight>
                  <a:srgbClr val="FFFFFF"/>
                </a:highlight>
                <a:latin typeface="Aptos Display"/>
              </a:rPr>
              <a:t>Innovatie</a:t>
            </a:r>
            <a:endParaRPr lang="en-US" sz="1500">
              <a:highlight>
                <a:srgbClr val="FFFFFF"/>
              </a:highlight>
              <a:latin typeface="Aptos Display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err="1">
                <a:highlight>
                  <a:srgbClr val="FFFFFF"/>
                </a:highlight>
                <a:latin typeface="Aptos Display"/>
              </a:rPr>
              <a:t>Af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en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toe: “Stel je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vragen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aan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Douwe of het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Innovatieteam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”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err="1">
                <a:highlight>
                  <a:srgbClr val="FFFFFF"/>
                </a:highlight>
                <a:latin typeface="Aptos Display"/>
              </a:rPr>
              <a:t>Geeft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een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laagdrempelige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manier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om in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gesprek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te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gaan</a:t>
            </a:r>
            <a:endParaRPr lang="en-US" sz="1500">
              <a:highlight>
                <a:srgbClr val="FFFFFF"/>
              </a:highlight>
              <a:latin typeface="Aptos Display"/>
            </a:endParaRPr>
          </a:p>
          <a:p>
            <a:pPr marL="6858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b="1">
                <a:highlight>
                  <a:srgbClr val="FFFFFF"/>
                </a:highlight>
                <a:latin typeface="Aptos Display"/>
              </a:rPr>
              <a:t>Innovator Spotlight</a:t>
            </a:r>
            <a:endParaRPr lang="en-US" sz="1500">
              <a:highlight>
                <a:srgbClr val="FFFFFF"/>
              </a:highlight>
              <a:latin typeface="Aptos Display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>
                <a:highlight>
                  <a:srgbClr val="FFFFFF"/>
                </a:highlight>
                <a:latin typeface="Aptos Display"/>
              </a:rPr>
              <a:t>Elke week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één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interessant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account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uit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het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fediverse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uitlichten</a:t>
            </a:r>
            <a:endParaRPr lang="en-US" sz="1500">
              <a:highlight>
                <a:srgbClr val="FFFFFF"/>
              </a:highlight>
              <a:latin typeface="Aptos Display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>
                <a:highlight>
                  <a:srgbClr val="FFFFFF"/>
                </a:highlight>
                <a:latin typeface="Aptos Display"/>
              </a:rPr>
              <a:t>Kort: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wie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is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dit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, wat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doen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ze,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waarom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relevant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voor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Amsterdam?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b="1" err="1">
                <a:highlight>
                  <a:srgbClr val="FFFFFF"/>
                </a:highlight>
                <a:latin typeface="Aptos Display"/>
              </a:rPr>
              <a:t>Hoofddoel</a:t>
            </a:r>
            <a:r>
              <a:rPr lang="en-US" sz="1500" b="1">
                <a:highlight>
                  <a:srgbClr val="FFFFFF"/>
                </a:highlight>
                <a:latin typeface="Aptos Display"/>
              </a:rPr>
              <a:t> van </a:t>
            </a:r>
            <a:r>
              <a:rPr lang="en-US" sz="1500" b="1" err="1">
                <a:highlight>
                  <a:srgbClr val="FFFFFF"/>
                </a:highlight>
                <a:latin typeface="Aptos Display"/>
              </a:rPr>
              <a:t>dit</a:t>
            </a:r>
            <a:r>
              <a:rPr lang="en-US" sz="1500" b="1">
                <a:highlight>
                  <a:srgbClr val="FFFFFF"/>
                </a:highlight>
                <a:latin typeface="Aptos Display"/>
              </a:rPr>
              <a:t> idee</a:t>
            </a:r>
            <a:endParaRPr lang="en-US" sz="1500">
              <a:highlight>
                <a:srgbClr val="FFFFFF"/>
              </a:highlight>
              <a:latin typeface="Aptos Display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err="1">
                <a:highlight>
                  <a:srgbClr val="FFFFFF"/>
                </a:highlight>
                <a:latin typeface="Aptos Display"/>
              </a:rPr>
              <a:t>Echte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,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inhoudelijke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gesprekken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starten</a:t>
            </a:r>
            <a:endParaRPr lang="en-US" sz="1500">
              <a:highlight>
                <a:srgbClr val="FFFFFF"/>
              </a:highlight>
              <a:latin typeface="Aptos Display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>
                <a:highlight>
                  <a:srgbClr val="FFFFFF"/>
                </a:highlight>
                <a:latin typeface="Aptos Display"/>
              </a:rPr>
              <a:t>Een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klein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maar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sterk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netwerk</a:t>
            </a:r>
            <a:r>
              <a:rPr lang="en-US" sz="1500">
                <a:highlight>
                  <a:srgbClr val="FFFFFF"/>
                </a:highlight>
                <a:latin typeface="Aptos Display"/>
              </a:rPr>
              <a:t> van innovators </a:t>
            </a:r>
            <a:r>
              <a:rPr lang="en-US" sz="1500" err="1">
                <a:highlight>
                  <a:srgbClr val="FFFFFF"/>
                </a:highlight>
                <a:latin typeface="Aptos Display"/>
              </a:rPr>
              <a:t>opbouwen</a:t>
            </a:r>
            <a:endParaRPr lang="nl-NL" sz="1500">
              <a:latin typeface="Aptos Display"/>
            </a:endParaRPr>
          </a:p>
        </p:txBody>
      </p:sp>
      <p:pic>
        <p:nvPicPr>
          <p:cNvPr id="7" name="Afbeelding 6" descr="71,200+ Person Thinking Icon Stock Illustrations, Royalty-Free Vector  Graphics &amp; Clip Art - iStock | Person thinking icon vector, Business person  thinking icon">
            <a:extLst>
              <a:ext uri="{FF2B5EF4-FFF2-40B4-BE49-F238E27FC236}">
                <a16:creationId xmlns:a16="http://schemas.microsoft.com/office/drawing/2014/main" id="{415C3EA0-C7A8-0395-DBF3-0242665B35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366"/>
          <a:stretch>
            <a:fillRect/>
          </a:stretch>
        </p:blipFill>
        <p:spPr>
          <a:xfrm>
            <a:off x="-33474" y="2"/>
            <a:ext cx="5602477" cy="6857998"/>
          </a:xfrm>
          <a:custGeom>
            <a:avLst/>
            <a:gdLst/>
            <a:ahLst/>
            <a:cxnLst/>
            <a:rect l="l" t="t" r="r" b="b"/>
            <a:pathLst>
              <a:path w="5049839" h="6857998">
                <a:moveTo>
                  <a:pt x="0" y="0"/>
                </a:moveTo>
                <a:lnTo>
                  <a:pt x="5049839" y="1331"/>
                </a:lnTo>
                <a:lnTo>
                  <a:pt x="3110749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845859" y="0"/>
            <a:ext cx="699247" cy="685734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2312DA-BDBD-40EE-84AB-53293C1C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9210" y="5788959"/>
            <a:ext cx="7396312" cy="106904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 descr="Logo Mastodon icon - Free Download PNG &amp; SVG | Streamline">
            <a:extLst>
              <a:ext uri="{FF2B5EF4-FFF2-40B4-BE49-F238E27FC236}">
                <a16:creationId xmlns:a16="http://schemas.microsoft.com/office/drawing/2014/main" id="{B2D2C2D1-6361-73D4-978C-14FAB49FA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899" y="933031"/>
            <a:ext cx="1567125" cy="15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2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BEFB6-A2D2-5E89-ED8A-66777C14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>
                <a:latin typeface="Aptos Display"/>
              </a:rPr>
              <a:t>User </a:t>
            </a:r>
            <a:r>
              <a:rPr lang="nl-NL" b="1" i="0" err="1">
                <a:latin typeface="Aptos Display"/>
              </a:rPr>
              <a:t>Stories</a:t>
            </a:r>
            <a:endParaRPr lang="nl-NL" b="1" i="0">
              <a:latin typeface="Aptos Display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C1B807-8F22-16B2-0FD8-A1D3A426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>
                <a:latin typeface="Aptos Display"/>
                <a:ea typeface="+mn-lt"/>
                <a:cs typeface="+mn-lt"/>
              </a:rPr>
              <a:t>US1: Als </a:t>
            </a:r>
            <a:r>
              <a:rPr lang="nl-NL" err="1">
                <a:latin typeface="Aptos Display"/>
                <a:ea typeface="+mn-lt"/>
                <a:cs typeface="+mn-lt"/>
              </a:rPr>
              <a:t>Mastodon</a:t>
            </a:r>
            <a:r>
              <a:rPr lang="nl-NL">
                <a:latin typeface="Aptos Display"/>
                <a:ea typeface="+mn-lt"/>
                <a:cs typeface="+mn-lt"/>
              </a:rPr>
              <a:t>-gebruiker wil ik eenvoudig klachten indienen, zodat de gemeente ze leest en oppakt.</a:t>
            </a:r>
            <a:endParaRPr lang="nl-NL">
              <a:latin typeface="Aptos Display"/>
            </a:endParaRPr>
          </a:p>
          <a:p>
            <a:pPr marL="0" indent="0">
              <a:buNone/>
            </a:pPr>
            <a:endParaRPr lang="nl-NL">
              <a:latin typeface="Aptos Display"/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>
                <a:latin typeface="Aptos Display"/>
                <a:ea typeface="+mn-lt"/>
                <a:cs typeface="+mn-lt"/>
              </a:rPr>
              <a:t>US2: Als </a:t>
            </a:r>
            <a:r>
              <a:rPr lang="nl-NL" err="1">
                <a:latin typeface="Aptos Display"/>
                <a:ea typeface="+mn-lt"/>
                <a:cs typeface="+mn-lt"/>
              </a:rPr>
              <a:t>Mastodon</a:t>
            </a:r>
            <a:r>
              <a:rPr lang="nl-NL">
                <a:latin typeface="Aptos Display"/>
                <a:ea typeface="+mn-lt"/>
                <a:cs typeface="+mn-lt"/>
              </a:rPr>
              <a:t>-gebruiker wil ik een duidelijk overzicht van functies, zodat ik snel kan reageren en navigeren.</a:t>
            </a:r>
            <a:endParaRPr lang="nl-NL">
              <a:latin typeface="Aptos Display"/>
            </a:endParaRPr>
          </a:p>
          <a:p>
            <a:pPr marL="0" indent="0">
              <a:buNone/>
            </a:pPr>
            <a:endParaRPr lang="nl-NL">
              <a:latin typeface="Aptos Display"/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>
                <a:latin typeface="Aptos Display"/>
                <a:ea typeface="+mn-lt"/>
                <a:cs typeface="+mn-lt"/>
              </a:rPr>
              <a:t>US3: Als </a:t>
            </a:r>
            <a:r>
              <a:rPr lang="nl-NL" err="1">
                <a:latin typeface="Aptos Display"/>
                <a:ea typeface="+mn-lt"/>
                <a:cs typeface="+mn-lt"/>
              </a:rPr>
              <a:t>Mastodon</a:t>
            </a:r>
            <a:r>
              <a:rPr lang="nl-NL">
                <a:latin typeface="Aptos Display"/>
                <a:ea typeface="+mn-lt"/>
                <a:cs typeface="+mn-lt"/>
              </a:rPr>
              <a:t>-gebruiker wil ik directe interactie met de gemeente, zodat ik me gehoord voel.</a:t>
            </a:r>
            <a:endParaRPr lang="nl-NL">
              <a:latin typeface="Aptos Display"/>
            </a:endParaRPr>
          </a:p>
          <a:p>
            <a:pPr marL="0" indent="0">
              <a:buNone/>
            </a:pPr>
            <a:endParaRPr lang="nl-NL">
              <a:latin typeface="Aptos Display"/>
            </a:endParaRPr>
          </a:p>
          <a:p>
            <a:endParaRPr lang="nl-NL"/>
          </a:p>
        </p:txBody>
      </p:sp>
      <p:pic>
        <p:nvPicPr>
          <p:cNvPr id="4" name="Afbeelding 3" descr="User Story Icons - Free SVG &amp; PNG User Story Images - Noun Project">
            <a:extLst>
              <a:ext uri="{FF2B5EF4-FFF2-40B4-BE49-F238E27FC236}">
                <a16:creationId xmlns:a16="http://schemas.microsoft.com/office/drawing/2014/main" id="{90798207-5788-A78A-6BC0-C0B209415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997" y="300403"/>
            <a:ext cx="1408863" cy="14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2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2290D-D211-001F-FD4D-4AB1EF3A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20217"/>
            <a:ext cx="10467983" cy="1654568"/>
          </a:xfrm>
        </p:spPr>
        <p:txBody>
          <a:bodyPr>
            <a:normAutofit/>
          </a:bodyPr>
          <a:lstStyle/>
          <a:p>
            <a:r>
              <a:rPr lang="nl-NL" b="1" i="0">
                <a:latin typeface="Aptos Display"/>
              </a:rPr>
              <a:t>Eerste schetsen en prototype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358640" cy="5334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 descr="Afbeelding met tekst, schermopname&#10;&#10;Door AI gegenereerde inhoud is mogelijk onjuist.">
            <a:extLst>
              <a:ext uri="{FF2B5EF4-FFF2-40B4-BE49-F238E27FC236}">
                <a16:creationId xmlns:a16="http://schemas.microsoft.com/office/drawing/2014/main" id="{6485E622-7EB6-6C52-09DD-7D7574C02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3" y="1273567"/>
            <a:ext cx="5387113" cy="261790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10633"/>
            <a:ext cx="1398104" cy="4450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282519" y="-10633"/>
            <a:ext cx="1909481" cy="50547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4CA14D-52DC-4F3C-A1CE-235B99A17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02400" y="0"/>
            <a:ext cx="5689600" cy="16334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718313"/>
            <a:ext cx="5357757" cy="11503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779565" y="6033977"/>
            <a:ext cx="3412435" cy="8346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B127F0D9-F33F-6D97-7C1F-453F44BDA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" y="3885822"/>
            <a:ext cx="5396205" cy="2593113"/>
          </a:xfrm>
          <a:prstGeom prst="rect">
            <a:avLst/>
          </a:prstGeom>
        </p:spPr>
      </p:pic>
      <p:pic>
        <p:nvPicPr>
          <p:cNvPr id="6" name="Afbeelding 5" descr="Afbeelding met tekst, schermopname, Website, Webpagina&#10;&#10;Door AI gegenereerde inhoud is mogelijk onjuist.">
            <a:extLst>
              <a:ext uri="{FF2B5EF4-FFF2-40B4-BE49-F238E27FC236}">
                <a16:creationId xmlns:a16="http://schemas.microsoft.com/office/drawing/2014/main" id="{56977CC9-1959-8AF6-CC05-71A85B205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061" y="1293024"/>
            <a:ext cx="5349551" cy="2584666"/>
          </a:xfrm>
          <a:prstGeom prst="rect">
            <a:avLst/>
          </a:prstGeom>
        </p:spPr>
      </p:pic>
      <p:pic>
        <p:nvPicPr>
          <p:cNvPr id="7" name="Afbeelding 6" descr="Afbeelding met tekst, schermopname, Website, Webpagina&#10;&#10;Door AI gegenereerde inhoud is mogelijk onjuist.">
            <a:extLst>
              <a:ext uri="{FF2B5EF4-FFF2-40B4-BE49-F238E27FC236}">
                <a16:creationId xmlns:a16="http://schemas.microsoft.com/office/drawing/2014/main" id="{F5082EF4-7722-3FD5-B9A3-875CF0509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061" y="3852457"/>
            <a:ext cx="5349551" cy="257431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3BCF82B-D316-017F-3976-7E8491736569}"/>
              </a:ext>
            </a:extLst>
          </p:cNvPr>
          <p:cNvSpPr txBox="1"/>
          <p:nvPr/>
        </p:nvSpPr>
        <p:spPr>
          <a:xfrm>
            <a:off x="4152122" y="6430347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https://social.amsterdam.nl/home</a:t>
            </a:r>
          </a:p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8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92F9DC-743D-47E7-A019-EE09540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F5D6BA-4283-04DF-B74C-C8592BB5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1239078"/>
            <a:ext cx="7802880" cy="32315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i="0" dirty="0">
                <a:latin typeface="Aptos Display"/>
              </a:rPr>
              <a:t>Clickable demo</a:t>
            </a:r>
            <a:br>
              <a:rPr lang="en-US" sz="6600" b="1" i="0" dirty="0">
                <a:latin typeface="Aptos Display"/>
              </a:rPr>
            </a:br>
            <a:br>
              <a:rPr lang="en-US" sz="6600" b="1" i="0" dirty="0">
                <a:latin typeface="Aptos Display"/>
              </a:rPr>
            </a:br>
            <a:r>
              <a:rPr lang="en-US" sz="2400" i="0" dirty="0">
                <a:latin typeface="Aptos Display"/>
                <a:ea typeface="+mj-lt"/>
                <a:cs typeface="+mj-lt"/>
                <a:hlinkClick r:id="rId2"/>
              </a:rPr>
              <a:t>https://social.amsterdam.nl/@OpenStad_HVA</a:t>
            </a:r>
            <a:endParaRPr lang="en-US" sz="2400" b="1" i="0" dirty="0">
              <a:latin typeface="Aptos Display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7932" y="19556"/>
            <a:ext cx="8547253" cy="23223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-17931" y="0"/>
            <a:ext cx="1461005" cy="46177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935720" y="3957320"/>
            <a:ext cx="3272713" cy="29006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3326" y="0"/>
            <a:ext cx="1332509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37960" y="0"/>
            <a:ext cx="5654039" cy="220625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5196840"/>
            <a:ext cx="5181599" cy="16416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 descr="Amsterdam Logo PNG Transparent &amp; SVG Vector - Freebie Supply">
            <a:extLst>
              <a:ext uri="{FF2B5EF4-FFF2-40B4-BE49-F238E27FC236}">
                <a16:creationId xmlns:a16="http://schemas.microsoft.com/office/drawing/2014/main" id="{D2DCEBF3-15DE-3A82-65B0-89839C46B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57" y="343231"/>
            <a:ext cx="2333685" cy="175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5677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Macintosh PowerPoint</Application>
  <PresentationFormat>Breedbeeld</PresentationFormat>
  <Paragraphs>31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 Display</vt:lpstr>
      <vt:lpstr>Arial</vt:lpstr>
      <vt:lpstr>Univers Condensed Light</vt:lpstr>
      <vt:lpstr>Walbaum Display Light</vt:lpstr>
      <vt:lpstr>AngleLinesVTI</vt:lpstr>
      <vt:lpstr>Prototype Mastodon</vt:lpstr>
      <vt:lpstr>Ons Idee: Interactieve mastodon hub</vt:lpstr>
      <vt:lpstr>Hoe werkt ons idee</vt:lpstr>
      <vt:lpstr>User Stories</vt:lpstr>
      <vt:lpstr>Eerste schetsen en prototype</vt:lpstr>
      <vt:lpstr>Clickable demo  https://social.amsterdam.nl/@OpenStad_HVA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Lars Stoelhorst</cp:lastModifiedBy>
  <cp:revision>10</cp:revision>
  <dcterms:created xsi:type="dcterms:W3CDTF">2025-12-10T11:24:30Z</dcterms:created>
  <dcterms:modified xsi:type="dcterms:W3CDTF">2025-12-19T13:47:34Z</dcterms:modified>
</cp:coreProperties>
</file>